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21"/>
  </p:handoutMasterIdLst>
  <p:sldIdLst>
    <p:sldId id="256" r:id="rId3"/>
    <p:sldId id="266" r:id="rId4"/>
    <p:sldId id="270" r:id="rId5"/>
    <p:sldId id="271" r:id="rId6"/>
    <p:sldId id="296" r:id="rId7"/>
    <p:sldId id="265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68" r:id="rId19"/>
    <p:sldId id="269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7" autoAdjust="0"/>
    <p:restoredTop sz="95748" autoAdjust="0"/>
  </p:normalViewPr>
  <p:slideViewPr>
    <p:cSldViewPr snapToGrid="0" snapToObjects="1">
      <p:cViewPr>
        <p:scale>
          <a:sx n="220" d="100"/>
          <a:sy n="220" d="100"/>
        </p:scale>
        <p:origin x="-1112" y="-7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r>
              <a:rPr lang="en-US" dirty="0"/>
              <a:t>/xx</a:t>
            </a:r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C6C8E05-CC45-114E-AD08-84FC2B1C692C}"/>
              </a:ext>
            </a:extLst>
          </p:cNvPr>
          <p:cNvSpPr/>
          <p:nvPr userDrawn="1"/>
        </p:nvSpPr>
        <p:spPr>
          <a:xfrm>
            <a:off x="7358822" y="678"/>
            <a:ext cx="1785178" cy="1009651"/>
          </a:xfrm>
          <a:prstGeom prst="rect">
            <a:avLst/>
          </a:prstGeom>
          <a:solidFill>
            <a:schemeClr val="bg1"/>
          </a:solidFill>
          <a:ln>
            <a:solidFill>
              <a:srgbClr val="00A6D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r>
              <a:rPr lang="en-US" dirty="0"/>
              <a:t>/xx</a:t>
            </a:r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1A13EB58-831B-9649-8BC8-E079BD11A216}"/>
              </a:ext>
            </a:extLst>
          </p:cNvPr>
          <p:cNvSpPr/>
          <p:nvPr userDrawn="1"/>
        </p:nvSpPr>
        <p:spPr>
          <a:xfrm>
            <a:off x="7358822" y="678"/>
            <a:ext cx="1785178" cy="1009651"/>
          </a:xfrm>
          <a:prstGeom prst="rect">
            <a:avLst/>
          </a:prstGeom>
          <a:solidFill>
            <a:schemeClr val="bg1"/>
          </a:solidFill>
          <a:ln>
            <a:solidFill>
              <a:srgbClr val="00A6D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28.tiff"/><Relationship Id="rId7" Type="http://schemas.openxmlformats.org/officeDocument/2006/relationships/image" Target="../media/image34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>
                <a:latin typeface="Arial"/>
                <a:cs typeface="Arial"/>
              </a:rPr>
              <a:t>Dielectic</a:t>
            </a:r>
            <a:r>
              <a:rPr lang="en-US" sz="5400" dirty="0">
                <a:latin typeface="Arial"/>
                <a:cs typeface="Arial"/>
              </a:rPr>
              <a:t> function calculations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r>
              <a:rPr lang="en-US" dirty="0">
                <a:latin typeface="Arial"/>
                <a:cs typeface="Arial"/>
              </a:rPr>
              <a:t>11 </a:t>
            </a:r>
            <a:r>
              <a:rPr lang="en-US" dirty="0" err="1">
                <a:latin typeface="Arial"/>
                <a:cs typeface="Arial"/>
              </a:rPr>
              <a:t>dec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axis over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2EBA11E-376B-764A-BDFA-72B2EC12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8" y="1394017"/>
            <a:ext cx="4386512" cy="276733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16FC8C4-595A-F14A-AC05-4C9C3CC6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" y="1394017"/>
            <a:ext cx="4389836" cy="276942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0E7E1CA-1F87-2448-8002-D8A865C0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0" y="1394017"/>
            <a:ext cx="4386512" cy="276733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6936CFC-F90E-D941-8955-6E3B744F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94017"/>
            <a:ext cx="4425765" cy="276733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219DC55-28A1-AB46-BB2B-61483E9EB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194" y="1394017"/>
            <a:ext cx="4425765" cy="276733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32A2A61-ABEA-7A40-90DC-03ABDE4FF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94017"/>
            <a:ext cx="4425765" cy="276733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62534B0-71AE-D14E-AF2C-71A3EF068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349" y="1391920"/>
            <a:ext cx="4458581" cy="276942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07A78EB-B7E6-C54B-9F61-8D04EE0FA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20" y="1391920"/>
            <a:ext cx="4386512" cy="27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CF0DDFD-F0B3-F344-A40E-A9E39A09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8" y="1376736"/>
            <a:ext cx="4428142" cy="283160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0CA6D1-EDB0-394F-A944-6440C9A0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53" y="1376736"/>
            <a:ext cx="4488389" cy="28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CEEE2FF-6A04-EE43-B63E-6B86877F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327799"/>
            <a:ext cx="6452580" cy="40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A8EDBF-B046-E640-A8B2-ACBCC3DB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66" y="844711"/>
            <a:ext cx="5829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0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9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0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7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sp>
        <p:nvSpPr>
          <p:cNvPr id="4" name="Rectangle 3"/>
          <p:cNvSpPr/>
          <p:nvPr/>
        </p:nvSpPr>
        <p:spPr bwMode="auto">
          <a:xfrm>
            <a:off x="-122335" y="-68813"/>
            <a:ext cx="4752528" cy="7674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820" y="80576"/>
            <a:ext cx="412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/>
                <a:ea typeface="ヒラギノ角ゴ ProN W3" charset="0"/>
                <a:cs typeface="Arial"/>
                <a:sym typeface="Tahoma" charset="0"/>
              </a:rPr>
              <a:t>Insert a picture </a:t>
            </a:r>
            <a:endParaRPr lang="en-US" sz="3600" dirty="0"/>
          </a:p>
        </p:txBody>
      </p:sp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_LNS3501.jpg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</p:spPr>
      </p:pic>
      <p:sp>
        <p:nvSpPr>
          <p:cNvPr id="4" name="Rectangle 3"/>
          <p:cNvSpPr/>
          <p:nvPr/>
        </p:nvSpPr>
        <p:spPr bwMode="auto">
          <a:xfrm>
            <a:off x="-122335" y="-68813"/>
            <a:ext cx="4752528" cy="7674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820" y="80576"/>
            <a:ext cx="412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/>
                <a:ea typeface="ヒラギノ角ゴ ProN W3" charset="0"/>
                <a:cs typeface="Arial"/>
                <a:sym typeface="Tahoma" charset="0"/>
              </a:rPr>
              <a:t>Insert a picture </a:t>
            </a:r>
            <a:endParaRPr lang="en-US" sz="3600" dirty="0"/>
          </a:p>
        </p:txBody>
      </p:sp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Used formulas</a:t>
            </a:r>
            <a:br>
              <a:rPr lang="en-US" dirty="0"/>
            </a:br>
            <a:r>
              <a:rPr lang="en-US" sz="1800" dirty="0"/>
              <a:t>recap of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FA61F32-EDBB-974E-B821-87161DB5D09F}"/>
              </a:ext>
            </a:extLst>
          </p:cNvPr>
          <p:cNvGrpSpPr/>
          <p:nvPr/>
        </p:nvGrpSpPr>
        <p:grpSpPr>
          <a:xfrm>
            <a:off x="2303374" y="1866680"/>
            <a:ext cx="5769595" cy="1249522"/>
            <a:chOff x="2186669" y="2373665"/>
            <a:chExt cx="6369050" cy="1349875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45CBCE34-F052-1E4D-AB8A-EA57501D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6669" y="2712899"/>
              <a:ext cx="852170" cy="671407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87DAECE2-BE00-E249-B9AC-96E7E6704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839" y="2373665"/>
              <a:ext cx="5516880" cy="1349875"/>
            </a:xfrm>
            <a:prstGeom prst="rect">
              <a:avLst/>
            </a:prstGeom>
          </p:spPr>
        </p:pic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BB92111B-7E88-E946-8332-328F9EA5C710}"/>
              </a:ext>
            </a:extLst>
          </p:cNvPr>
          <p:cNvGrpSpPr/>
          <p:nvPr/>
        </p:nvGrpSpPr>
        <p:grpSpPr>
          <a:xfrm>
            <a:off x="3367227" y="1200150"/>
            <a:ext cx="2409545" cy="697230"/>
            <a:chOff x="2154452" y="1132246"/>
            <a:chExt cx="2409545" cy="697230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4A3A8E6E-BC87-924F-838B-2283A278D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4452" y="1132246"/>
              <a:ext cx="2409545" cy="697230"/>
            </a:xfrm>
            <a:prstGeom prst="rect">
              <a:avLst/>
            </a:prstGeom>
          </p:spPr>
        </p:pic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76CA4014-F2FF-DC48-B674-DDA1CAD99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5397" y="1367218"/>
              <a:ext cx="0" cy="3429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F274063-919D-7946-9894-ABA217A4DE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081" b="75949" l="72349" r="76844">
                        <a14:foregroundMark x1="72766" y1="55882" x2="72877" y2="56495"/>
                        <a14:foregroundMark x1="73191" y1="70588" x2="73191" y2="63235"/>
                        <a14:backgroundMark x1="75319" y1="45588" x2="78298" y2="48529"/>
                        <a14:backgroundMark x1="75745" y1="54412" x2="77872" y2="58824"/>
                        <a14:backgroundMark x1="77872" y1="55882" x2="75745" y2="47059"/>
                        <a14:backgroundMark x1="77872" y1="66176" x2="77872" y2="79412"/>
                        <a14:backgroundMark x1="77021" y1="61765" x2="77447" y2="66176"/>
                        <a14:backgroundMark x1="69362" y1="48529" x2="70213" y2="48529"/>
                        <a14:backgroundMark x1="71915" y1="45588" x2="71489" y2="48529"/>
                        <a14:backgroundMark x1="70213" y1="54412" x2="70638" y2="55882"/>
                        <a14:backgroundMark x1="71064" y1="52941" x2="71489" y2="54412"/>
                      </a14:backgroundRemoval>
                    </a14:imgEffect>
                  </a14:imgLayer>
                </a14:imgProps>
              </a:ext>
            </a:extLst>
          </a:blip>
          <a:srcRect l="71787" t="51348" r="22594" b="21318"/>
          <a:stretch/>
        </p:blipFill>
        <p:spPr>
          <a:xfrm>
            <a:off x="2447723" y="2614699"/>
            <a:ext cx="135389" cy="190578"/>
          </a:xfrm>
          <a:prstGeom prst="rect">
            <a:avLst/>
          </a:prstGeom>
        </p:spPr>
      </p:pic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518CF6F4-B63F-C94A-80B5-80C8F0D3F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155" y="3427126"/>
            <a:ext cx="4865687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201BED1-582E-E746-913F-2E091C4F3B39}"/>
              </a:ext>
            </a:extLst>
          </p:cNvPr>
          <p:cNvGrpSpPr/>
          <p:nvPr/>
        </p:nvGrpSpPr>
        <p:grpSpPr>
          <a:xfrm>
            <a:off x="2184627" y="1981170"/>
            <a:ext cx="5417106" cy="1699652"/>
            <a:chOff x="1963788" y="3179740"/>
            <a:chExt cx="4665173" cy="1402259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389E90ED-E86F-1049-BE88-E8C7C4D5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371" y="3307278"/>
              <a:ext cx="2053590" cy="1245498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9C15CFE2-288B-354B-B145-6451A4796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3788" y="3930029"/>
              <a:ext cx="2040035" cy="651970"/>
            </a:xfrm>
            <a:prstGeom prst="rect">
              <a:avLst/>
            </a:prstGeom>
          </p:spPr>
        </p:pic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5B2997DE-AB72-AA49-B88A-D40D681A2FFB}"/>
                </a:ext>
              </a:extLst>
            </p:cNvPr>
            <p:cNvGrpSpPr/>
            <p:nvPr/>
          </p:nvGrpSpPr>
          <p:grpSpPr>
            <a:xfrm>
              <a:off x="1963789" y="3179740"/>
              <a:ext cx="2040034" cy="750288"/>
              <a:chOff x="4572001" y="3451918"/>
              <a:chExt cx="2009188" cy="717818"/>
            </a:xfrm>
          </p:grpSpPr>
          <p:pic>
            <p:nvPicPr>
              <p:cNvPr id="7" name="Afbeelding 6">
                <a:extLst>
                  <a:ext uri="{FF2B5EF4-FFF2-40B4-BE49-F238E27FC236}">
                    <a16:creationId xmlns:a16="http://schemas.microsoft.com/office/drawing/2014/main" id="{C936AD66-8D17-7A4B-A764-CF08127DE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1" y="3451918"/>
                <a:ext cx="486263" cy="717817"/>
              </a:xfrm>
              <a:prstGeom prst="rect">
                <a:avLst/>
              </a:prstGeom>
            </p:spPr>
          </p:pic>
          <p:pic>
            <p:nvPicPr>
              <p:cNvPr id="8" name="Afbeelding 7">
                <a:extLst>
                  <a:ext uri="{FF2B5EF4-FFF2-40B4-BE49-F238E27FC236}">
                    <a16:creationId xmlns:a16="http://schemas.microsoft.com/office/drawing/2014/main" id="{FCA2573E-4907-964F-9820-23565200B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2821" y="3488818"/>
                <a:ext cx="1073446" cy="680918"/>
              </a:xfrm>
              <a:prstGeom prst="rect">
                <a:avLst/>
              </a:prstGeom>
            </p:spPr>
          </p:pic>
          <p:pic>
            <p:nvPicPr>
              <p:cNvPr id="9" name="Afbeelding 8">
                <a:extLst>
                  <a:ext uri="{FF2B5EF4-FFF2-40B4-BE49-F238E27FC236}">
                    <a16:creationId xmlns:a16="http://schemas.microsoft.com/office/drawing/2014/main" id="{91B6344A-6E30-1641-B54D-EAF6D4610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0823" y="3477342"/>
                <a:ext cx="320366" cy="598331"/>
              </a:xfrm>
              <a:prstGeom prst="rect">
                <a:avLst/>
              </a:prstGeom>
            </p:spPr>
          </p:pic>
        </p:grp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E2DA34EC-4ED7-444B-89B1-F945DB3A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9371" y="3759200"/>
              <a:ext cx="448690" cy="280431"/>
            </a:xfrm>
            <a:prstGeom prst="rect">
              <a:avLst/>
            </a:prstGeom>
          </p:spPr>
        </p:pic>
      </p:grp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993D42C-7C92-1D45-B39E-05F60A800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6976" y="834887"/>
            <a:ext cx="1849214" cy="1096991"/>
          </a:xfrm>
          <a:prstGeom prst="rect">
            <a:avLst/>
          </a:prstGeom>
        </p:spPr>
      </p:pic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3514CCB3-44AD-0C40-A893-031E45B1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02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3DC44555-6D82-0D49-B1D5-0A086034F572}"/>
              </a:ext>
            </a:extLst>
          </p:cNvPr>
          <p:cNvGrpSpPr/>
          <p:nvPr/>
        </p:nvGrpSpPr>
        <p:grpSpPr>
          <a:xfrm>
            <a:off x="1805892" y="1174779"/>
            <a:ext cx="7020892" cy="950984"/>
            <a:chOff x="1848678" y="1200150"/>
            <a:chExt cx="6410739" cy="814062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E79513A5-FE44-DF44-A3DA-87D99F24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78" y="1200150"/>
              <a:ext cx="6410739" cy="814062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DEE168B8-D1E9-E844-8206-21696451E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3158" y="1699592"/>
              <a:ext cx="224735" cy="183874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7BBDA0E8-8F62-8044-B140-0FDCCAD88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522" y="2151133"/>
            <a:ext cx="1421296" cy="30794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79B6C81-4275-2746-95ED-13D0F71C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402" y="2571750"/>
            <a:ext cx="1372276" cy="8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2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4" y="195819"/>
            <a:ext cx="7090513" cy="857250"/>
          </a:xfrm>
        </p:spPr>
        <p:txBody>
          <a:bodyPr/>
          <a:lstStyle/>
          <a:p>
            <a:r>
              <a:rPr lang="en-US" dirty="0"/>
              <a:t>Plan of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24" y="1053069"/>
            <a:ext cx="8397756" cy="4455626"/>
          </a:xfrm>
        </p:spPr>
        <p:txBody>
          <a:bodyPr>
            <a:normAutofit/>
          </a:bodyPr>
          <a:lstStyle/>
          <a:p>
            <a:r>
              <a:rPr lang="en-US" sz="2000" dirty="0"/>
              <a:t>Assume:</a:t>
            </a:r>
          </a:p>
          <a:p>
            <a:endParaRPr lang="en-US" sz="2000" dirty="0"/>
          </a:p>
          <a:p>
            <a:r>
              <a:rPr lang="en-US" sz="2000" dirty="0"/>
              <a:t>Calculate </a:t>
            </a:r>
            <a:r>
              <a:rPr lang="el-GR" sz="2000" i="1" dirty="0"/>
              <a:t>ε</a:t>
            </a:r>
            <a:r>
              <a:rPr lang="en-US" sz="2000" i="1" dirty="0"/>
              <a:t>’</a:t>
            </a:r>
            <a:r>
              <a:rPr lang="en-US" sz="2000" dirty="0"/>
              <a:t> with KK-analysis</a:t>
            </a:r>
          </a:p>
          <a:p>
            <a:r>
              <a:rPr lang="en-US" sz="2000" dirty="0"/>
              <a:t>Calculate</a:t>
            </a:r>
          </a:p>
          <a:p>
            <a:endParaRPr lang="en-US" sz="2000" dirty="0"/>
          </a:p>
          <a:p>
            <a:r>
              <a:rPr lang="en-US" sz="2000" dirty="0"/>
              <a:t>Better approximation: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1200" dirty="0"/>
              <a:t>Calculate </a:t>
            </a:r>
            <a:r>
              <a:rPr lang="el-GR" sz="1200" i="1" dirty="0"/>
              <a:t>ε</a:t>
            </a:r>
            <a:r>
              <a:rPr lang="en-US" sz="1200" i="1" dirty="0"/>
              <a:t>’’</a:t>
            </a:r>
            <a:r>
              <a:rPr lang="en-US" sz="1200" dirty="0"/>
              <a:t> with KK-analysis</a:t>
            </a:r>
          </a:p>
          <a:p>
            <a:pPr lvl="1"/>
            <a:r>
              <a:rPr lang="en-US" sz="1200" dirty="0"/>
              <a:t>Calculate </a:t>
            </a:r>
            <a:r>
              <a:rPr lang="en-US" sz="1200" i="1" dirty="0"/>
              <a:t>S</a:t>
            </a:r>
            <a:r>
              <a:rPr lang="en-US" sz="1200" i="1" baseline="-25000" dirty="0"/>
              <a:t>s</a:t>
            </a:r>
            <a:r>
              <a:rPr lang="en-US" sz="1200" i="1" dirty="0"/>
              <a:t>’’</a:t>
            </a:r>
          </a:p>
          <a:p>
            <a:pPr lvl="1"/>
            <a:r>
              <a:rPr lang="en-US" sz="1200" dirty="0"/>
              <a:t>Approximate </a:t>
            </a:r>
            <a:r>
              <a:rPr lang="en-US" sz="1200" i="1" dirty="0"/>
              <a:t>S</a:t>
            </a:r>
            <a:r>
              <a:rPr lang="en-US" sz="1200" i="1" baseline="-25000" dirty="0"/>
              <a:t>b</a:t>
            </a:r>
            <a:r>
              <a:rPr lang="en-US" sz="1200" i="1" dirty="0"/>
              <a:t>’’’</a:t>
            </a:r>
          </a:p>
          <a:p>
            <a:pPr lvl="2"/>
            <a:r>
              <a:rPr lang="en-US" sz="900" dirty="0"/>
              <a:t>Calculate </a:t>
            </a:r>
            <a:r>
              <a:rPr lang="el-GR" sz="900" i="1" dirty="0"/>
              <a:t>ε</a:t>
            </a:r>
            <a:r>
              <a:rPr lang="en-US" sz="900" i="1" dirty="0"/>
              <a:t>’’’</a:t>
            </a:r>
            <a:r>
              <a:rPr lang="en-US" sz="900" dirty="0"/>
              <a:t> with KK-analysis</a:t>
            </a:r>
          </a:p>
          <a:p>
            <a:pPr lvl="2"/>
            <a:r>
              <a:rPr lang="en-US" sz="900" dirty="0"/>
              <a:t>Calculate </a:t>
            </a:r>
            <a:r>
              <a:rPr lang="en-US" sz="900" i="1" dirty="0"/>
              <a:t>S</a:t>
            </a:r>
            <a:r>
              <a:rPr lang="en-US" sz="900" i="1" baseline="-25000" dirty="0"/>
              <a:t>s</a:t>
            </a:r>
            <a:r>
              <a:rPr lang="en-US" sz="900" i="1" dirty="0"/>
              <a:t>’’’</a:t>
            </a:r>
          </a:p>
          <a:p>
            <a:pPr lvl="2"/>
            <a:r>
              <a:rPr lang="en-US" sz="900" dirty="0"/>
              <a:t>Approximate </a:t>
            </a:r>
            <a:r>
              <a:rPr lang="en-US" sz="900" i="1" dirty="0"/>
              <a:t>S</a:t>
            </a:r>
            <a:r>
              <a:rPr lang="en-US" sz="900" i="1" baseline="-25000" dirty="0"/>
              <a:t>b</a:t>
            </a:r>
            <a:r>
              <a:rPr lang="en-US" sz="900" i="1" dirty="0"/>
              <a:t>’’’’</a:t>
            </a:r>
          </a:p>
          <a:p>
            <a:pPr lvl="1"/>
            <a:endParaRPr lang="en-US" sz="800" dirty="0"/>
          </a:p>
          <a:p>
            <a:endParaRPr lang="en-US" sz="18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14636FC-87EA-0641-89AD-59727708983D}"/>
              </a:ext>
            </a:extLst>
          </p:cNvPr>
          <p:cNvCxnSpPr/>
          <p:nvPr/>
        </p:nvCxnSpPr>
        <p:spPr>
          <a:xfrm>
            <a:off x="2504278" y="1422400"/>
            <a:ext cx="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Groep 37">
            <a:extLst>
              <a:ext uri="{FF2B5EF4-FFF2-40B4-BE49-F238E27FC236}">
                <a16:creationId xmlns:a16="http://schemas.microsoft.com/office/drawing/2014/main" id="{2BE78F7C-1521-7B47-84A0-910741A27F82}"/>
              </a:ext>
            </a:extLst>
          </p:cNvPr>
          <p:cNvGrpSpPr/>
          <p:nvPr/>
        </p:nvGrpSpPr>
        <p:grpSpPr>
          <a:xfrm>
            <a:off x="2154452" y="1132246"/>
            <a:ext cx="2409545" cy="697230"/>
            <a:chOff x="2154452" y="1132246"/>
            <a:chExt cx="2409545" cy="697230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CC5324AB-16F8-CA44-AE55-06440D98C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4452" y="1132246"/>
              <a:ext cx="2409545" cy="697230"/>
            </a:xfrm>
            <a:prstGeom prst="rect">
              <a:avLst/>
            </a:prstGeom>
          </p:spPr>
        </p:pic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4CDAD3BA-E531-F84E-B17B-A38929966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5397" y="1367218"/>
              <a:ext cx="0" cy="3429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EB94C073-2DC9-BE4A-B896-939D3A964B02}"/>
              </a:ext>
            </a:extLst>
          </p:cNvPr>
          <p:cNvGrpSpPr/>
          <p:nvPr/>
        </p:nvGrpSpPr>
        <p:grpSpPr>
          <a:xfrm>
            <a:off x="2107388" y="2111721"/>
            <a:ext cx="6209030" cy="1130300"/>
            <a:chOff x="2107388" y="2204720"/>
            <a:chExt cx="6209030" cy="1130300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EA584C35-83F9-4A4D-A6FF-32B597F52E58}"/>
                </a:ext>
              </a:extLst>
            </p:cNvPr>
            <p:cNvGrpSpPr/>
            <p:nvPr/>
          </p:nvGrpSpPr>
          <p:grpSpPr>
            <a:xfrm>
              <a:off x="2107388" y="2204720"/>
              <a:ext cx="6209030" cy="1130300"/>
              <a:chOff x="2583180" y="2612390"/>
              <a:chExt cx="8543290" cy="1524000"/>
            </a:xfrm>
          </p:grpSpPr>
          <p:pic>
            <p:nvPicPr>
              <p:cNvPr id="5" name="Afbeelding 4">
                <a:extLst>
                  <a:ext uri="{FF2B5EF4-FFF2-40B4-BE49-F238E27FC236}">
                    <a16:creationId xmlns:a16="http://schemas.microsoft.com/office/drawing/2014/main" id="{14FC1051-3216-4D49-BCC1-4EF6F3898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3180" y="3082290"/>
                <a:ext cx="1092200" cy="584200"/>
              </a:xfrm>
              <a:prstGeom prst="rect">
                <a:avLst/>
              </a:prstGeom>
            </p:spPr>
          </p:pic>
          <p:pic>
            <p:nvPicPr>
              <p:cNvPr id="7" name="Afbeelding 6">
                <a:extLst>
                  <a:ext uri="{FF2B5EF4-FFF2-40B4-BE49-F238E27FC236}">
                    <a16:creationId xmlns:a16="http://schemas.microsoft.com/office/drawing/2014/main" id="{9F2DF571-67EE-7E4F-B0D2-0DC59E751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5380" y="3210560"/>
                <a:ext cx="482600" cy="457200"/>
              </a:xfrm>
              <a:prstGeom prst="rect">
                <a:avLst/>
              </a:prstGeom>
            </p:spPr>
          </p:pic>
          <p:pic>
            <p:nvPicPr>
              <p:cNvPr id="8" name="Afbeelding 7">
                <a:extLst>
                  <a:ext uri="{FF2B5EF4-FFF2-40B4-BE49-F238E27FC236}">
                    <a16:creationId xmlns:a16="http://schemas.microsoft.com/office/drawing/2014/main" id="{3B13EAFF-CFF6-D841-A178-4D4862D6C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770" y="2612390"/>
                <a:ext cx="6870700" cy="1524000"/>
              </a:xfrm>
              <a:prstGeom prst="rect">
                <a:avLst/>
              </a:prstGeom>
            </p:spPr>
          </p:pic>
        </p:grp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771A6E89-856C-134A-B9D7-EE6819B99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3419" y="2885440"/>
              <a:ext cx="0" cy="3429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13FB5E28-7D2C-0F4F-A18A-E3257310D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1894" y="2631218"/>
              <a:ext cx="0" cy="3429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06517D9F-6EC4-314D-B8ED-A845A76AA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1094" y="2877185"/>
              <a:ext cx="0" cy="3429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6F9B963-64A9-934C-9649-5C0E2DC601E1}"/>
              </a:ext>
            </a:extLst>
          </p:cNvPr>
          <p:cNvGrpSpPr/>
          <p:nvPr/>
        </p:nvGrpSpPr>
        <p:grpSpPr>
          <a:xfrm>
            <a:off x="2118963" y="3345352"/>
            <a:ext cx="3064789" cy="535709"/>
            <a:chOff x="2107388" y="3427223"/>
            <a:chExt cx="3064789" cy="535709"/>
          </a:xfrm>
        </p:grpSpPr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C55D04B9-B749-D84A-B0C2-8F37A42B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7388" y="3427223"/>
              <a:ext cx="812800" cy="535709"/>
            </a:xfrm>
            <a:prstGeom prst="rect">
              <a:avLst/>
            </a:prstGeom>
          </p:spPr>
        </p:pic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588D2BA-4827-0541-8EC1-7144E1D22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1894" y="3579137"/>
              <a:ext cx="0" cy="38415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A1B153B4-5698-DE43-9699-FA76650E3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9648" y="3581746"/>
              <a:ext cx="0" cy="38415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36D82FEE-4890-E44A-9365-85CC16595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663"/>
            <a:stretch/>
          </p:blipFill>
          <p:spPr>
            <a:xfrm>
              <a:off x="2899584" y="3617552"/>
              <a:ext cx="285873" cy="251257"/>
            </a:xfrm>
            <a:prstGeom prst="rect">
              <a:avLst/>
            </a:prstGeom>
          </p:spPr>
        </p:pic>
        <p:pic>
          <p:nvPicPr>
            <p:cNvPr id="33" name="Afbeelding 32">
              <a:extLst>
                <a:ext uri="{FF2B5EF4-FFF2-40B4-BE49-F238E27FC236}">
                  <a16:creationId xmlns:a16="http://schemas.microsoft.com/office/drawing/2014/main" id="{2596A35C-44D1-ED41-8DAE-38CB88DA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29048" y="3455905"/>
              <a:ext cx="966672" cy="504351"/>
            </a:xfrm>
            <a:prstGeom prst="rect">
              <a:avLst/>
            </a:prstGeom>
          </p:spPr>
        </p:pic>
        <p:pic>
          <p:nvPicPr>
            <p:cNvPr id="34" name="Afbeelding 33">
              <a:extLst>
                <a:ext uri="{FF2B5EF4-FFF2-40B4-BE49-F238E27FC236}">
                  <a16:creationId xmlns:a16="http://schemas.microsoft.com/office/drawing/2014/main" id="{4D1AB1F1-EEC8-144B-8F94-3FBDC1A96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663" t="43856" b="17123"/>
            <a:stretch/>
          </p:blipFill>
          <p:spPr>
            <a:xfrm>
              <a:off x="4156467" y="3695077"/>
              <a:ext cx="285873" cy="98042"/>
            </a:xfrm>
            <a:prstGeom prst="rect">
              <a:avLst/>
            </a:prstGeom>
          </p:spPr>
        </p:pic>
        <p:pic>
          <p:nvPicPr>
            <p:cNvPr id="35" name="Afbeelding 34">
              <a:extLst>
                <a:ext uri="{FF2B5EF4-FFF2-40B4-BE49-F238E27FC236}">
                  <a16:creationId xmlns:a16="http://schemas.microsoft.com/office/drawing/2014/main" id="{D95D4E88-798F-7044-8D91-90C6AF727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2340" y="3494469"/>
              <a:ext cx="729837" cy="427222"/>
            </a:xfrm>
            <a:prstGeom prst="rect">
              <a:avLst/>
            </a:prstGeom>
          </p:spPr>
        </p:pic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9F3443B0-F73E-A046-94C6-5BCC0C6C29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802" y="3589291"/>
              <a:ext cx="0" cy="38415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hteraccolade 38">
            <a:extLst>
              <a:ext uri="{FF2B5EF4-FFF2-40B4-BE49-F238E27FC236}">
                <a16:creationId xmlns:a16="http://schemas.microsoft.com/office/drawing/2014/main" id="{3EA65DC4-F3F3-1C40-A3F1-AFF0C630B1BE}"/>
              </a:ext>
            </a:extLst>
          </p:cNvPr>
          <p:cNvSpPr/>
          <p:nvPr/>
        </p:nvSpPr>
        <p:spPr>
          <a:xfrm>
            <a:off x="3426105" y="4010399"/>
            <a:ext cx="549291" cy="1133102"/>
          </a:xfrm>
          <a:prstGeom prst="rightBrace">
            <a:avLst>
              <a:gd name="adj1" fmla="val 31512"/>
              <a:gd name="adj2" fmla="val 46821"/>
            </a:avLst>
          </a:prstGeom>
          <a:ln w="38100">
            <a:solidFill>
              <a:srgbClr val="00A6D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53041F0-EE9D-D840-A861-DD2A7DC0FF5D}"/>
              </a:ext>
            </a:extLst>
          </p:cNvPr>
          <p:cNvSpPr txBox="1"/>
          <p:nvPr/>
        </p:nvSpPr>
        <p:spPr>
          <a:xfrm>
            <a:off x="4079613" y="4327738"/>
            <a:ext cx="348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A6D6"/>
                </a:solidFill>
              </a:rPr>
              <a:t>Repeat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36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EELS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A6D490C-A8DC-6648-9DA7-F8B796912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194" y="1370130"/>
            <a:ext cx="4066723" cy="254282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E9852C8-0C6C-664D-9121-C34757BF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1" y="1370131"/>
            <a:ext cx="4084756" cy="25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D0FC1A-4389-C548-BBA7-BE111616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3" y="1401418"/>
            <a:ext cx="4205159" cy="265291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D67835D-670A-504A-A0AA-D2D9577E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60" y="1401418"/>
            <a:ext cx="4148714" cy="26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CB7305D-F0EA-DA42-946E-25292DF9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4" y="1381760"/>
            <a:ext cx="4287485" cy="256159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BC773C5-E840-4041-8F46-5282DC1D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1760"/>
            <a:ext cx="4287484" cy="25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142BCAE-866A-4F48-B51B-5D0BAF97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3" y="1401418"/>
            <a:ext cx="4205159" cy="265291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0919275-E668-FD4A-91F1-54929716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60" y="1401418"/>
            <a:ext cx="4148714" cy="265291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42BB93B-EB7E-4445-89E5-2E3FC81D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61" y="1401418"/>
            <a:ext cx="4148713" cy="26529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0C025DE-89A0-1143-B850-7DB0BC776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82" y="1401418"/>
            <a:ext cx="4205159" cy="2652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719F929-676D-7948-B8D0-8EF7B013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79" y="1401417"/>
            <a:ext cx="4205161" cy="265292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CB85405-E2DE-1C4E-B850-A55DB626D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536" y="1401417"/>
            <a:ext cx="4205162" cy="265292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05D613C-D008-934C-B257-417A3E588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759" y="1384322"/>
            <a:ext cx="4336408" cy="267001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CB4A5B1-20F1-1843-BD2B-FC2968CA2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93" y="1384322"/>
            <a:ext cx="4336407" cy="267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68</Words>
  <Application>Microsoft Macintosh PowerPoint</Application>
  <PresentationFormat>Diavoorstelling (16:9)</PresentationFormat>
  <Paragraphs>26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Tahoma</vt:lpstr>
      <vt:lpstr>Office Theme</vt:lpstr>
      <vt:lpstr>Custom Design</vt:lpstr>
      <vt:lpstr>Dielectic function calculations</vt:lpstr>
      <vt:lpstr>Used formulas recap of last time</vt:lpstr>
      <vt:lpstr>PowerPoint-presentatie</vt:lpstr>
      <vt:lpstr>PowerPoint-presentatie</vt:lpstr>
      <vt:lpstr>Plan of attack</vt:lpstr>
      <vt:lpstr>EELS</vt:lpstr>
      <vt:lpstr>First iteration</vt:lpstr>
      <vt:lpstr>PowerPoint-presentatie</vt:lpstr>
      <vt:lpstr>Next iterations</vt:lpstr>
      <vt:lpstr>Equal axis over iterations</vt:lpstr>
      <vt:lpstr>No smoothing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Isabel Postmes</cp:lastModifiedBy>
  <cp:revision>37</cp:revision>
  <dcterms:created xsi:type="dcterms:W3CDTF">2015-07-09T11:57:30Z</dcterms:created>
  <dcterms:modified xsi:type="dcterms:W3CDTF">2020-12-11T13:53:03Z</dcterms:modified>
</cp:coreProperties>
</file>